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sldIdLst>
    <p:sldId id="256" r:id="rId2"/>
    <p:sldId id="262" r:id="rId3"/>
    <p:sldId id="267" r:id="rId4"/>
    <p:sldId id="258" r:id="rId5"/>
    <p:sldId id="265" r:id="rId6"/>
    <p:sldId id="257" r:id="rId7"/>
    <p:sldId id="266" r:id="rId8"/>
    <p:sldId id="269" r:id="rId9"/>
    <p:sldId id="270" r:id="rId10"/>
    <p:sldId id="274" r:id="rId11"/>
    <p:sldId id="259" r:id="rId12"/>
    <p:sldId id="273" r:id="rId13"/>
    <p:sldId id="261" r:id="rId14"/>
    <p:sldId id="260" r:id="rId15"/>
    <p:sldId id="268" r:id="rId16"/>
    <p:sldId id="275" r:id="rId17"/>
    <p:sldId id="263" r:id="rId18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76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-1644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jpeg>
</file>

<file path=ppt/media/image3.jpeg>
</file>

<file path=ppt/media/image4.gif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D75076-C9F0-4701-9A5E-2D3CCD44D1EF}" type="datetimeFigureOut">
              <a:rPr kumimoji="1" lang="ja-JP" altLang="en-US" smtClean="0"/>
              <a:t>2015/8/26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4F894C-A2BB-4AD5-92C9-448B53E1ED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3025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4F894C-A2BB-4AD5-92C9-448B53E1EDA7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4437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4F894C-A2BB-4AD5-92C9-448B53E1EDA7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4054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0EB54C-D350-4D0C-A489-0044C27BFA87}" type="datetime1">
              <a:rPr kumimoji="1" lang="ja-JP" altLang="en-US" smtClean="0"/>
              <a:t>2015/8/26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9943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C853B-E17B-409E-9C47-A2D6AEA3D110}" type="datetime1">
              <a:rPr kumimoji="1" lang="ja-JP" altLang="en-US" smtClean="0"/>
              <a:t>2015/8/26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6601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D8C2E-A2E0-4FB3-A320-EDB5DF81A983}" type="datetime1">
              <a:rPr kumimoji="1" lang="ja-JP" altLang="en-US" smtClean="0"/>
              <a:t>2015/8/26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3770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E08F2-9874-463C-B314-7E1632F7DDA9}" type="datetime1">
              <a:rPr kumimoji="1" lang="ja-JP" altLang="en-US" smtClean="0"/>
              <a:t>2015/8/26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949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6AC4B-AF20-4AC1-88D5-F58FF0541729}" type="datetime1">
              <a:rPr kumimoji="1" lang="ja-JP" altLang="en-US" smtClean="0"/>
              <a:t>2015/8/26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3998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71487" y="1825625"/>
            <a:ext cx="2900363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86150" y="1825625"/>
            <a:ext cx="2900363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9D740-EBA3-45F5-9B89-98837A28CA06}" type="datetime1">
              <a:rPr kumimoji="1" lang="ja-JP" altLang="en-US" smtClean="0"/>
              <a:t>2015/8/26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6494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663BE-5B49-4FEC-8472-74A7AA1CCAA4}" type="datetime1">
              <a:rPr kumimoji="1" lang="ja-JP" altLang="en-US" smtClean="0"/>
              <a:t>2015/8/26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0936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F67FE-020B-4FB1-9A4A-3D33AAD429E5}" type="datetime1">
              <a:rPr kumimoji="1" lang="ja-JP" altLang="en-US" smtClean="0"/>
              <a:t>2015/8/26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5135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CAD57-FA2E-4981-BBCA-D6CA0F4A3CC6}" type="datetime1">
              <a:rPr kumimoji="1" lang="ja-JP" altLang="en-US" smtClean="0"/>
              <a:t>2015/8/26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9837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59FB0-21A7-4631-9458-16961293E9CB}" type="datetime1">
              <a:rPr kumimoji="1" lang="ja-JP" altLang="en-US" smtClean="0"/>
              <a:t>2015/8/26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7017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43139-4C7C-44BF-B9E6-043FC2545EA9}" type="datetime1">
              <a:rPr kumimoji="1" lang="ja-JP" altLang="en-US" smtClean="0"/>
              <a:t>2015/8/26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0003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FCC5D5-8CC5-4C86-82EE-74AD76568069}" type="datetime1">
              <a:rPr kumimoji="1" lang="ja-JP" altLang="en-US" smtClean="0"/>
              <a:t>2015/8/26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77B24-6156-4109-9E7F-9A0910DF9C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7117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ja-JP" altLang="en-US" sz="3600" dirty="0"/>
              <a:t>ディジタルペンと</a:t>
            </a:r>
            <a:r>
              <a:rPr lang="ja-JP" altLang="en-US" sz="3600" dirty="0" smtClean="0"/>
              <a:t>ペーパクラフト</a:t>
            </a:r>
            <a:r>
              <a:rPr lang="en-US" altLang="ja-JP" sz="3600" dirty="0" smtClean="0"/>
              <a:t/>
            </a:r>
            <a:br>
              <a:rPr lang="en-US" altLang="ja-JP" sz="3600" dirty="0" smtClean="0"/>
            </a:br>
            <a:r>
              <a:rPr lang="ja-JP" altLang="en-US" sz="3600" dirty="0" smtClean="0"/>
              <a:t>に</a:t>
            </a:r>
            <a:r>
              <a:rPr lang="ja-JP" altLang="en-US" sz="3600" dirty="0"/>
              <a:t>よる</a:t>
            </a:r>
            <a:r>
              <a:rPr lang="en-US" altLang="ja-JP" sz="3600" dirty="0"/>
              <a:t>3DCG</a:t>
            </a:r>
            <a:r>
              <a:rPr lang="ja-JP" altLang="en-US" sz="3600" dirty="0" err="1"/>
              <a:t>への</a:t>
            </a:r>
            <a:r>
              <a:rPr lang="ja-JP" altLang="en-US" sz="3600" dirty="0" smtClean="0"/>
              <a:t>筆記</a:t>
            </a:r>
            <a:r>
              <a:rPr lang="en-US" altLang="ja-JP" sz="3600" dirty="0" smtClean="0"/>
              <a:t/>
            </a:r>
            <a:br>
              <a:rPr lang="en-US" altLang="ja-JP" sz="3600" dirty="0" smtClean="0"/>
            </a:br>
            <a:endParaRPr kumimoji="1" lang="ja-JP" altLang="en-US" sz="36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TW" altLang="en-US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石橋 卓也</a:t>
            </a:r>
            <a:r>
              <a:rPr lang="en-US" altLang="zh-TW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†</a:t>
            </a:r>
            <a:r>
              <a:rPr lang="ja-JP" altLang="en-US" dirty="0" err="1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，</a:t>
            </a:r>
            <a:r>
              <a:rPr lang="zh-TW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岩田 </a:t>
            </a:r>
            <a:r>
              <a:rPr lang="zh-TW" altLang="en-US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英三郎</a:t>
            </a:r>
            <a:r>
              <a:rPr lang="en-US" altLang="zh-TW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‡</a:t>
            </a:r>
            <a:r>
              <a:rPr lang="ja-JP" altLang="en-US" dirty="0" err="1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，</a:t>
            </a:r>
            <a:r>
              <a:rPr lang="zh-TW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釜中 </a:t>
            </a:r>
            <a:r>
              <a:rPr lang="zh-TW" altLang="en-US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博樹</a:t>
            </a:r>
            <a:r>
              <a:rPr lang="en-US" altLang="zh-TW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‡</a:t>
            </a:r>
            <a:r>
              <a:rPr lang="ja-JP" altLang="en-US" dirty="0" err="1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，</a:t>
            </a:r>
            <a:endParaRPr lang="en-US" altLang="ja-JP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lang="zh-TW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高橋 </a:t>
            </a:r>
            <a:r>
              <a:rPr lang="zh-TW" altLang="en-US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侑孝</a:t>
            </a:r>
            <a:r>
              <a:rPr lang="en-US" altLang="zh-TW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††</a:t>
            </a:r>
            <a:r>
              <a:rPr lang="ja-JP" altLang="en-US" dirty="0" err="1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，</a:t>
            </a:r>
            <a:r>
              <a:rPr lang="zh-TW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長谷川 </a:t>
            </a:r>
            <a:r>
              <a:rPr lang="zh-TW" altLang="en-US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誠</a:t>
            </a:r>
            <a:r>
              <a:rPr lang="en-US" altLang="zh-TW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†</a:t>
            </a:r>
          </a:p>
          <a:p>
            <a:r>
              <a:rPr lang="en-US" altLang="ja-JP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† </a:t>
            </a:r>
            <a:r>
              <a:rPr lang="ja-JP" altLang="en-US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東京電機</a:t>
            </a:r>
            <a:r>
              <a:rPr lang="ja-JP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大学，</a:t>
            </a:r>
            <a:r>
              <a:rPr lang="en-US" altLang="ja-JP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†† </a:t>
            </a:r>
            <a:r>
              <a:rPr lang="ja-JP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アノト株式会社，</a:t>
            </a:r>
            <a:endParaRPr lang="ja-JP" altLang="en-US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lang="en-US" altLang="ja-JP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‡ </a:t>
            </a:r>
            <a:r>
              <a:rPr lang="ja-JP" altLang="en-US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ユニバーサルロボット株式</a:t>
            </a:r>
            <a:r>
              <a:rPr lang="ja-JP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会社</a:t>
            </a:r>
            <a:endParaRPr lang="ja-JP" altLang="en-US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14952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ja-JP" altLang="en-US" sz="4000" dirty="0" smtClean="0"/>
              <a:t>三次元立体の造形とポリゴン削減</a:t>
            </a:r>
            <a:endParaRPr kumimoji="1" lang="ja-JP" altLang="en-US" sz="400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721715"/>
            <a:ext cx="7886700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/>
              <a:t>ＣＧによる三次元立体の造形</a:t>
            </a:r>
            <a:endParaRPr kumimoji="1" lang="en-US" altLang="ja-JP" dirty="0" smtClean="0"/>
          </a:p>
          <a:p>
            <a:pPr marL="514350" indent="-514350">
              <a:buFont typeface="+mj-lt"/>
              <a:buAutoNum type="arabicPeriod"/>
            </a:pPr>
            <a:r>
              <a:rPr lang="ja-JP" altLang="en-US" dirty="0" smtClean="0"/>
              <a:t>焼き込みによるポリゴン削減（細部の再現）</a:t>
            </a:r>
            <a:endParaRPr kumimoji="1" lang="en-US" altLang="ja-JP" dirty="0" smtClean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86932" y="5898951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三次元</a:t>
            </a:r>
            <a:r>
              <a:rPr lang="ja-JP" altLang="en-US" dirty="0" smtClean="0"/>
              <a:t>立体の造形</a:t>
            </a:r>
            <a:endParaRPr kumimoji="1"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7475188" y="5908008"/>
            <a:ext cx="941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（拡大）</a:t>
            </a:r>
            <a:endParaRPr kumimoji="1" lang="ja-JP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638" y="2983880"/>
            <a:ext cx="1773692" cy="2721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550" y="2980603"/>
            <a:ext cx="1941888" cy="2721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1530" y="2977329"/>
            <a:ext cx="2048921" cy="2721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テキスト ボックス 10"/>
          <p:cNvSpPr txBox="1"/>
          <p:nvPr/>
        </p:nvSpPr>
        <p:spPr>
          <a:xfrm>
            <a:off x="2726556" y="5908008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ポリゴン</a:t>
            </a:r>
            <a:r>
              <a:rPr lang="ja-JP" altLang="en-US" dirty="0"/>
              <a:t>削減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5299692" y="5898859"/>
            <a:ext cx="1181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焼き込み</a:t>
            </a:r>
            <a:endParaRPr kumimoji="1" lang="ja-JP" altLang="en-US" dirty="0"/>
          </a:p>
        </p:txBody>
      </p:sp>
      <p:pic>
        <p:nvPicPr>
          <p:cNvPr id="1028" name="Picture 4" descr="C:\Users\石橋卓也\Desktop\2015-08-24 20_05_14-図1.png - ペイント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4934" y="2983879"/>
            <a:ext cx="1938560" cy="2715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193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ja-JP" altLang="en-US" sz="4000" dirty="0" smtClean="0"/>
              <a:t>三次元立体のペーパクラフト用</a:t>
            </a:r>
            <a:r>
              <a:rPr kumimoji="1" lang="en-US" altLang="ja-JP" sz="4000" dirty="0" smtClean="0"/>
              <a:t/>
            </a:r>
            <a:br>
              <a:rPr kumimoji="1" lang="en-US" altLang="ja-JP" sz="4000" dirty="0" smtClean="0"/>
            </a:br>
            <a:r>
              <a:rPr kumimoji="1" lang="ja-JP" altLang="en-US" sz="4000" dirty="0" smtClean="0"/>
              <a:t>展開図の作成</a:t>
            </a:r>
            <a:endParaRPr kumimoji="1" lang="ja-JP" altLang="en-US" sz="400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721715"/>
            <a:ext cx="7886700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ja-JP" altLang="en-US" dirty="0" smtClean="0"/>
              <a:t>ペーパクラフト用展開図の算出（三谷の方法）</a:t>
            </a:r>
            <a:endParaRPr lang="en-US" altLang="ja-JP" dirty="0" smtClean="0"/>
          </a:p>
          <a:p>
            <a:pPr marL="514350" indent="-514350">
              <a:buFont typeface="+mj-lt"/>
              <a:buAutoNum type="arabicPeriod" startAt="3"/>
            </a:pPr>
            <a:r>
              <a:rPr kumimoji="1" lang="ja-JP" altLang="en-US" dirty="0" smtClean="0"/>
              <a:t>アノトドットを付与した印刷</a:t>
            </a:r>
            <a:endParaRPr kumimoji="1" lang="en-US" altLang="ja-JP" dirty="0" smtClean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240154" y="6116640"/>
            <a:ext cx="3639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アノトドットを</a:t>
            </a:r>
            <a:r>
              <a:rPr lang="ja-JP" altLang="en-US" dirty="0"/>
              <a:t>付与した展開図の印刷</a:t>
            </a:r>
            <a:endParaRPr kumimoji="1" lang="ja-JP" altLang="en-US" dirty="0"/>
          </a:p>
        </p:txBody>
      </p:sp>
      <p:pic>
        <p:nvPicPr>
          <p:cNvPr id="5" name="Picture 2" descr="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4196" y="2772212"/>
            <a:ext cx="4753015" cy="3291971"/>
          </a:xfrm>
          <a:prstGeom prst="rect">
            <a:avLst/>
          </a:prstGeom>
          <a:ln>
            <a:solidFill>
              <a:schemeClr val="bg1"/>
            </a:solidFill>
          </a:ln>
          <a:extLst/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040" y="2772213"/>
            <a:ext cx="2348766" cy="3291971"/>
          </a:xfrm>
          <a:prstGeom prst="rect">
            <a:avLst/>
          </a:prstGeom>
          <a:pattFill prst="dashHorz">
            <a:fgClr>
              <a:schemeClr val="accent2"/>
            </a:fgClr>
            <a:bgClr>
              <a:schemeClr val="tx1"/>
            </a:bgClr>
          </a:pattFill>
          <a:ln>
            <a:noFill/>
          </a:ln>
          <a:extLst/>
        </p:spPr>
      </p:pic>
      <p:sp>
        <p:nvSpPr>
          <p:cNvPr id="12" name="テキスト ボックス 11"/>
          <p:cNvSpPr txBox="1"/>
          <p:nvPr/>
        </p:nvSpPr>
        <p:spPr>
          <a:xfrm>
            <a:off x="1339334" y="6116640"/>
            <a:ext cx="1444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心臓</a:t>
            </a:r>
            <a:r>
              <a:rPr lang="ja-JP" altLang="en-US" dirty="0" smtClean="0"/>
              <a:t>の３</a:t>
            </a:r>
            <a:r>
              <a:rPr lang="en-US" altLang="ja-JP" dirty="0" smtClean="0"/>
              <a:t>DCG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3507562" y="2772213"/>
            <a:ext cx="4739650" cy="329197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>
            <a:outerShdw dist="50800"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7649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ja-JP" altLang="en-US" sz="2800" dirty="0" smtClean="0"/>
              <a:t>（参考）ペーパクラフト用展開図の算出</a:t>
            </a:r>
            <a:endParaRPr kumimoji="1" lang="ja-JP" altLang="en-US" sz="2800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150" y="1690689"/>
            <a:ext cx="7003698" cy="4351338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390406" y="6311899"/>
            <a:ext cx="8363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三谷純，“計算機による立体紙模型の設計支援に関する研究，”東京大学博士論文．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5155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 smtClean="0"/>
              <a:t>ペーパクラフト制作と筆記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5"/>
            </a:pPr>
            <a:r>
              <a:rPr lang="ja-JP" altLang="en-US" dirty="0" smtClean="0"/>
              <a:t>カッティングマシンを使ったペーパクラフト制作（裁断・折り目づけ）</a:t>
            </a:r>
            <a:endParaRPr lang="en-US" altLang="ja-JP" dirty="0" smtClean="0"/>
          </a:p>
          <a:p>
            <a:pPr marL="514350" indent="-514350">
              <a:buFont typeface="+mj-lt"/>
              <a:buAutoNum type="arabicPeriod" startAt="5"/>
            </a:pPr>
            <a:r>
              <a:rPr kumimoji="1" lang="ja-JP" altLang="en-US" dirty="0" smtClean="0"/>
              <a:t>ディジタルペン</a:t>
            </a:r>
            <a:r>
              <a:rPr lang="ja-JP" altLang="en-US" dirty="0" smtClean="0"/>
              <a:t>で文字や図形を筆記</a:t>
            </a:r>
            <a:endParaRPr kumimoji="1" lang="en-US" altLang="ja-JP" dirty="0" smtClean="0"/>
          </a:p>
          <a:p>
            <a:pPr marL="514350" indent="-514350">
              <a:buFont typeface="+mj-lt"/>
              <a:buAutoNum type="arabicPeriod" startAt="5"/>
            </a:pPr>
            <a:endParaRPr kumimoji="1" lang="ja-JP" altLang="en-US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3560343" y="5835507"/>
            <a:ext cx="2023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ペーパクラフト制作</a:t>
            </a:r>
            <a:endParaRPr kumimoji="1" lang="ja-JP" altLang="en-US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007352" y="5835507"/>
            <a:ext cx="2908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ディジタルペンを用いた筆記</a:t>
            </a:r>
            <a:endParaRPr kumimoji="1" lang="ja-JP" altLang="en-US" dirty="0"/>
          </a:p>
        </p:txBody>
      </p:sp>
      <p:pic>
        <p:nvPicPr>
          <p:cNvPr id="4098" name="Picture 2" descr="図3(d)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575" y="3662605"/>
            <a:ext cx="2733115" cy="210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 descr="図3(e)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5442" y="3667423"/>
            <a:ext cx="2733114" cy="210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テキスト ボックス 12"/>
          <p:cNvSpPr txBox="1"/>
          <p:nvPr/>
        </p:nvSpPr>
        <p:spPr>
          <a:xfrm>
            <a:off x="157553" y="5835507"/>
            <a:ext cx="3009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カッティングマシンによる裁断</a:t>
            </a:r>
            <a:endParaRPr kumimoji="1" lang="ja-JP" altLang="en-US" dirty="0"/>
          </a:p>
        </p:txBody>
      </p:sp>
      <p:pic>
        <p:nvPicPr>
          <p:cNvPr id="1027" name="Picture 3" descr="C:\Users\石橋卓也\Desktop\_MG_7049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79" y="3662605"/>
            <a:ext cx="2733114" cy="2111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4513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ja-JP" altLang="en-US" sz="4000" dirty="0" smtClean="0"/>
              <a:t>ＵＶマッピングと筆跡のＣＧ表示</a:t>
            </a:r>
            <a:endParaRPr kumimoji="1" lang="ja-JP" altLang="en-US" sz="400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7"/>
            </a:pPr>
            <a:r>
              <a:rPr lang="ja-JP" altLang="en-US" dirty="0" smtClean="0"/>
              <a:t>筆跡データの電子化・コンピュータ転送</a:t>
            </a:r>
            <a:endParaRPr lang="en-US" altLang="ja-JP" dirty="0"/>
          </a:p>
          <a:p>
            <a:pPr marL="514350" indent="-514350">
              <a:buFont typeface="+mj-lt"/>
              <a:buAutoNum type="arabicPeriod" startAt="7"/>
            </a:pPr>
            <a:r>
              <a:rPr kumimoji="1" lang="ja-JP" altLang="en-US" smtClean="0">
                <a:solidFill>
                  <a:srgbClr val="FF0000"/>
                </a:solidFill>
              </a:rPr>
              <a:t>筆跡</a:t>
            </a:r>
            <a:r>
              <a:rPr kumimoji="1" lang="ja-JP" altLang="en-US" dirty="0" smtClean="0">
                <a:solidFill>
                  <a:srgbClr val="FF0000"/>
                </a:solidFill>
              </a:rPr>
              <a:t>の</a:t>
            </a:r>
            <a:r>
              <a:rPr kumimoji="1" lang="en-US" altLang="ja-JP" dirty="0" smtClean="0">
                <a:solidFill>
                  <a:srgbClr val="FF0000"/>
                </a:solidFill>
              </a:rPr>
              <a:t>UV</a:t>
            </a:r>
            <a:r>
              <a:rPr lang="ja-JP" altLang="en-US" dirty="0" smtClean="0">
                <a:solidFill>
                  <a:srgbClr val="FF0000"/>
                </a:solidFill>
              </a:rPr>
              <a:t>マッピング</a:t>
            </a:r>
            <a:r>
              <a:rPr lang="ja-JP" altLang="en-US" dirty="0">
                <a:solidFill>
                  <a:srgbClr val="FF0000"/>
                </a:solidFill>
              </a:rPr>
              <a:t>・</a:t>
            </a:r>
            <a:r>
              <a:rPr lang="ja-JP" altLang="en-US" dirty="0" smtClean="0">
                <a:solidFill>
                  <a:srgbClr val="FF0000"/>
                </a:solidFill>
              </a:rPr>
              <a:t>ＣＧ表示</a:t>
            </a:r>
            <a:endParaRPr kumimoji="1" lang="en-US" altLang="ja-JP" dirty="0" smtClean="0">
              <a:solidFill>
                <a:srgbClr val="FF0000"/>
              </a:solidFill>
            </a:endParaRPr>
          </a:p>
          <a:p>
            <a:pPr marL="514350" indent="-514350">
              <a:buFont typeface="+mj-lt"/>
              <a:buAutoNum type="arabicPeriod" startAt="6"/>
            </a:pPr>
            <a:endParaRPr kumimoji="1" lang="ja-JP" altLang="en-US" sz="24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518133" y="5992297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筆跡を含む展開図</a:t>
            </a:r>
            <a:endParaRPr kumimoji="1" lang="ja-JP" altLang="en-US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5040060" y="5992297"/>
            <a:ext cx="3201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Ｕ</a:t>
            </a:r>
            <a:r>
              <a:rPr lang="ja-JP" altLang="en-US" dirty="0"/>
              <a:t>Ｖ</a:t>
            </a:r>
            <a:r>
              <a:rPr kumimoji="1" lang="ja-JP" altLang="en-US" dirty="0" smtClean="0"/>
              <a:t>マッピングと筆跡のＣＧ表示</a:t>
            </a:r>
            <a:endParaRPr kumimoji="1" lang="ja-JP" altLang="en-US" dirty="0"/>
          </a:p>
        </p:txBody>
      </p:sp>
      <p:pic>
        <p:nvPicPr>
          <p:cNvPr id="5122" name="Picture 2" descr="図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9062" y="3485041"/>
            <a:ext cx="3903512" cy="2420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 descr="C:\Users\石橋卓也\Desktop\新しいフォルダー\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620" y="3519692"/>
            <a:ext cx="3847875" cy="235147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8110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ja-JP" altLang="en-US" sz="3600" dirty="0" smtClean="0"/>
              <a:t>（実験）立体へ</a:t>
            </a:r>
            <a:r>
              <a:rPr lang="ja-JP" altLang="en-US" sz="3600" dirty="0"/>
              <a:t>の</a:t>
            </a:r>
            <a:r>
              <a:rPr kumimoji="1" lang="ja-JP" altLang="en-US" sz="3600" dirty="0" smtClean="0"/>
              <a:t>筆記時間</a:t>
            </a:r>
            <a:r>
              <a:rPr lang="ja-JP" altLang="en-US" sz="3600" dirty="0" smtClean="0"/>
              <a:t>と誤入力</a:t>
            </a:r>
            <a:endParaRPr kumimoji="1" lang="ja-JP" altLang="en-US" sz="360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771195"/>
            <a:ext cx="8015644" cy="431236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ja-JP" altLang="en-US" dirty="0" smtClean="0">
                <a:solidFill>
                  <a:srgbClr val="00B0F0"/>
                </a:solidFill>
              </a:rPr>
              <a:t>（課題）正二十面体の特定面（マークしてある面の裏面）に○を記入</a:t>
            </a:r>
            <a:endParaRPr lang="en-US" altLang="ja-JP" dirty="0" smtClean="0">
              <a:solidFill>
                <a:srgbClr val="00B0F0"/>
              </a:solidFill>
            </a:endParaRPr>
          </a:p>
          <a:p>
            <a:r>
              <a:rPr lang="ja-JP" altLang="en-US" dirty="0"/>
              <a:t>ＣＧツールによる筆記との</a:t>
            </a:r>
            <a:r>
              <a:rPr lang="ja-JP" altLang="en-US" dirty="0" smtClean="0"/>
              <a:t>比較</a:t>
            </a:r>
            <a:endParaRPr lang="en-US" altLang="ja-JP" dirty="0" smtClean="0">
              <a:solidFill>
                <a:srgbClr val="00B0F0"/>
              </a:solidFill>
            </a:endParaRPr>
          </a:p>
          <a:p>
            <a:r>
              <a:rPr lang="ja-JP" altLang="en-US" dirty="0" smtClean="0"/>
              <a:t>被験者：大学生</a:t>
            </a:r>
            <a:r>
              <a:rPr lang="en-US" altLang="ja-JP" dirty="0" smtClean="0"/>
              <a:t>20</a:t>
            </a:r>
            <a:r>
              <a:rPr lang="ja-JP" altLang="en-US" dirty="0" smtClean="0"/>
              <a:t>名</a:t>
            </a:r>
            <a:endParaRPr lang="en-US" altLang="ja-JP" dirty="0" smtClean="0"/>
          </a:p>
          <a:p>
            <a:r>
              <a:rPr lang="ja-JP" altLang="en-US" dirty="0" smtClean="0"/>
              <a:t>記入完了時間の計測</a:t>
            </a:r>
            <a:endParaRPr lang="en-US" altLang="ja-JP" dirty="0" smtClean="0"/>
          </a:p>
          <a:p>
            <a:pPr marL="0" indent="0">
              <a:buNone/>
            </a:pPr>
            <a:endParaRPr lang="en-US" altLang="ja-JP" dirty="0" smtClean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 smtClean="0"/>
          </a:p>
          <a:p>
            <a:pPr marL="0" indent="0">
              <a:buNone/>
            </a:pPr>
            <a:r>
              <a:rPr kumimoji="1" lang="ja-JP" altLang="en-US" dirty="0" smtClean="0">
                <a:solidFill>
                  <a:srgbClr val="FF0000"/>
                </a:solidFill>
              </a:rPr>
              <a:t>ＣＧツール</a:t>
            </a:r>
            <a:r>
              <a:rPr lang="ja-JP" altLang="en-US" dirty="0" smtClean="0">
                <a:solidFill>
                  <a:srgbClr val="FF0000"/>
                </a:solidFill>
              </a:rPr>
              <a:t>によ</a:t>
            </a:r>
            <a:r>
              <a:rPr lang="ja-JP" altLang="en-US" dirty="0">
                <a:solidFill>
                  <a:srgbClr val="FF0000"/>
                </a:solidFill>
              </a:rPr>
              <a:t>る</a:t>
            </a:r>
            <a:r>
              <a:rPr kumimoji="1" lang="ja-JP" altLang="en-US" dirty="0" smtClean="0">
                <a:solidFill>
                  <a:srgbClr val="FF0000"/>
                </a:solidFill>
              </a:rPr>
              <a:t>筆記よりも高速簡単・少ない誤入力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7646936"/>
              </p:ext>
            </p:extLst>
          </p:nvPr>
        </p:nvGraphicFramePr>
        <p:xfrm>
          <a:off x="628650" y="4180114"/>
          <a:ext cx="4844143" cy="1468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9991"/>
                <a:gridCol w="2058346"/>
                <a:gridCol w="1375806"/>
              </a:tblGrid>
              <a:tr h="276496"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方法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平均時間（秒）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誤入力人数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本方法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/>
                        <a:t>16.4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 smtClean="0"/>
                        <a:t>0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185420">
                <a:tc rowSpan="2">
                  <a:txBody>
                    <a:bodyPr/>
                    <a:lstStyle/>
                    <a:p>
                      <a:r>
                        <a:rPr kumimoji="1" lang="ja-JP" altLang="en-US" dirty="0" smtClean="0"/>
                        <a:t>ＣＧツール</a:t>
                      </a:r>
                      <a:endParaRPr kumimoji="1" lang="en-US" altLang="ja-JP" dirty="0" smtClean="0"/>
                    </a:p>
                    <a:p>
                      <a:r>
                        <a:rPr kumimoji="1" lang="ja-JP" altLang="en-US" dirty="0" smtClean="0"/>
                        <a:t>（従来法）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dirty="0" smtClean="0"/>
                        <a:t>（未習得者）</a:t>
                      </a:r>
                      <a:r>
                        <a:rPr kumimoji="1" lang="en-US" altLang="ja-JP" dirty="0" smtClean="0"/>
                        <a:t>55.0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2</a:t>
                      </a:r>
                      <a:endParaRPr kumimoji="1" lang="ja-JP" altLang="en-US" dirty="0" smtClean="0"/>
                    </a:p>
                  </a:txBody>
                  <a:tcPr/>
                </a:tc>
              </a:tr>
              <a:tr h="185420"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dirty="0" smtClean="0"/>
                        <a:t>（習得者）</a:t>
                      </a:r>
                      <a:r>
                        <a:rPr kumimoji="1" lang="en-US" altLang="ja-JP" dirty="0" smtClean="0"/>
                        <a:t>17.0</a:t>
                      </a:r>
                      <a:endParaRPr kumimoji="1" lang="ja-JP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4</a:t>
                      </a:r>
                      <a:endParaRPr kumimoji="1" lang="ja-JP" altLang="en-US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テキスト ボックス 5"/>
          <p:cNvSpPr txBox="1"/>
          <p:nvPr/>
        </p:nvSpPr>
        <p:spPr>
          <a:xfrm>
            <a:off x="6248972" y="5364033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評価試験の様子</a:t>
            </a:r>
            <a:endParaRPr kumimoji="1" lang="ja-JP" altLang="en-US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0447" y="2254034"/>
            <a:ext cx="2734903" cy="1538383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0447" y="3865973"/>
            <a:ext cx="2734903" cy="1538383"/>
          </a:xfrm>
          <a:prstGeom prst="rect">
            <a:avLst/>
          </a:prstGeom>
        </p:spPr>
      </p:pic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9335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ja-JP" altLang="en-US" dirty="0" smtClean="0"/>
              <a:t>（実験）カッティングマシンによる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ペーパクラフト制作時間の短縮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847107"/>
            <a:ext cx="7886700" cy="44012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dirty="0" smtClean="0"/>
              <a:t>印刷→</a:t>
            </a:r>
            <a:r>
              <a:rPr lang="ja-JP" altLang="en-US" sz="3200" dirty="0" smtClean="0">
                <a:solidFill>
                  <a:srgbClr val="00B0F0"/>
                </a:solidFill>
              </a:rPr>
              <a:t>裁断</a:t>
            </a:r>
            <a:r>
              <a:rPr lang="ja-JP" altLang="en-US" sz="3200" dirty="0" smtClean="0"/>
              <a:t>→</a:t>
            </a:r>
            <a:r>
              <a:rPr lang="ja-JP" altLang="en-US" sz="3200" dirty="0" smtClean="0">
                <a:solidFill>
                  <a:srgbClr val="00B0F0"/>
                </a:solidFill>
              </a:rPr>
              <a:t>折り目づけ</a:t>
            </a:r>
            <a:r>
              <a:rPr lang="ja-JP" altLang="en-US" sz="3200" dirty="0" smtClean="0"/>
              <a:t>→組み立て</a:t>
            </a:r>
            <a:endParaRPr lang="en-US" altLang="ja-JP" sz="3200" dirty="0"/>
          </a:p>
          <a:p>
            <a:pPr marL="0" indent="0">
              <a:buNone/>
            </a:pPr>
            <a:r>
              <a:rPr lang="ja-JP" altLang="en-US" sz="3200" dirty="0" smtClean="0">
                <a:solidFill>
                  <a:srgbClr val="00B0F0"/>
                </a:solidFill>
              </a:rPr>
              <a:t>裁断</a:t>
            </a:r>
            <a:r>
              <a:rPr lang="ja-JP" altLang="en-US" sz="3200" dirty="0"/>
              <a:t>と</a:t>
            </a:r>
            <a:r>
              <a:rPr lang="ja-JP" altLang="en-US" sz="3200" dirty="0" smtClean="0">
                <a:solidFill>
                  <a:srgbClr val="00B0F0"/>
                </a:solidFill>
              </a:rPr>
              <a:t>折り目づけ</a:t>
            </a:r>
            <a:r>
              <a:rPr lang="ja-JP" altLang="en-US" sz="3200" dirty="0" smtClean="0"/>
              <a:t>にカッティングマシンを使用</a:t>
            </a:r>
            <a:endParaRPr lang="en-US" altLang="ja-JP" sz="3200" dirty="0"/>
          </a:p>
          <a:p>
            <a:pPr marL="0" indent="0">
              <a:buNone/>
            </a:pPr>
            <a:endParaRPr kumimoji="1" lang="en-US" altLang="ja-JP" sz="2000" dirty="0" smtClean="0"/>
          </a:p>
          <a:p>
            <a:pPr marL="0" indent="0">
              <a:buNone/>
            </a:pPr>
            <a:endParaRPr lang="en-US" altLang="ja-JP" sz="2000" dirty="0"/>
          </a:p>
          <a:p>
            <a:pPr marL="0" indent="0">
              <a:buNone/>
            </a:pPr>
            <a:endParaRPr kumimoji="1" lang="en-US" altLang="ja-JP" sz="2000" dirty="0" smtClean="0"/>
          </a:p>
          <a:p>
            <a:pPr marL="0" indent="0">
              <a:buNone/>
            </a:pPr>
            <a:endParaRPr lang="en-US" altLang="ja-JP" sz="2000" dirty="0"/>
          </a:p>
        </p:txBody>
      </p:sp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1395858"/>
              </p:ext>
            </p:extLst>
          </p:nvPr>
        </p:nvGraphicFramePr>
        <p:xfrm>
          <a:off x="948794" y="2957158"/>
          <a:ext cx="4217474" cy="11575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81571"/>
                <a:gridCol w="1535903"/>
              </a:tblGrid>
              <a:tr h="140542"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裁断・折り目づけ方法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時間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95917"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カッティングマシン使用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1</a:t>
                      </a:r>
                      <a:r>
                        <a:rPr kumimoji="1" lang="ja-JP" altLang="en-US" dirty="0" smtClean="0"/>
                        <a:t>時間</a:t>
                      </a:r>
                      <a:r>
                        <a:rPr kumimoji="1" lang="en-US" altLang="ja-JP" dirty="0" smtClean="0"/>
                        <a:t>20</a:t>
                      </a:r>
                      <a:r>
                        <a:rPr kumimoji="1" lang="ja-JP" altLang="en-US" dirty="0" smtClean="0"/>
                        <a:t>分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395917"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手作業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4</a:t>
                      </a:r>
                      <a:r>
                        <a:rPr kumimoji="1" lang="ja-JP" altLang="en-US" dirty="0" smtClean="0"/>
                        <a:t>時間</a:t>
                      </a:r>
                      <a:r>
                        <a:rPr kumimoji="1" lang="en-US" altLang="ja-JP" dirty="0" smtClean="0"/>
                        <a:t>0</a:t>
                      </a:r>
                      <a:r>
                        <a:rPr kumimoji="1" lang="ja-JP" altLang="en-US" dirty="0" smtClean="0"/>
                        <a:t>分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Picture 2" descr="図3(d)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971" y="4215275"/>
            <a:ext cx="2733115" cy="210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テキスト ボックス 6"/>
          <p:cNvSpPr txBox="1"/>
          <p:nvPr/>
        </p:nvSpPr>
        <p:spPr>
          <a:xfrm>
            <a:off x="1611949" y="6349398"/>
            <a:ext cx="3009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カッティングマシンによる裁断</a:t>
            </a:r>
            <a:endParaRPr kumimoji="1" lang="ja-JP" altLang="en-US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5395153" y="6349398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手作業</a:t>
            </a:r>
            <a:r>
              <a:rPr kumimoji="1" lang="ja-JP" altLang="en-US" dirty="0" smtClean="0"/>
              <a:t>による裁断</a:t>
            </a:r>
            <a:endParaRPr kumimoji="1" lang="ja-JP" altLang="en-US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5290959" y="3228109"/>
            <a:ext cx="28873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dirty="0" smtClean="0">
                <a:solidFill>
                  <a:srgbClr val="FF0000"/>
                </a:solidFill>
              </a:rPr>
              <a:t>2</a:t>
            </a:r>
            <a:r>
              <a:rPr lang="ja-JP" altLang="en-US" sz="2800" dirty="0" smtClean="0">
                <a:solidFill>
                  <a:srgbClr val="FF0000"/>
                </a:solidFill>
              </a:rPr>
              <a:t>時間</a:t>
            </a:r>
            <a:r>
              <a:rPr lang="en-US" altLang="ja-JP" sz="2800" dirty="0">
                <a:solidFill>
                  <a:srgbClr val="FF0000"/>
                </a:solidFill>
              </a:rPr>
              <a:t>40</a:t>
            </a:r>
            <a:r>
              <a:rPr lang="ja-JP" altLang="en-US" sz="2800" dirty="0" smtClean="0">
                <a:solidFill>
                  <a:srgbClr val="FF0000"/>
                </a:solidFill>
              </a:rPr>
              <a:t>分の</a:t>
            </a:r>
            <a:r>
              <a:rPr lang="ja-JP" altLang="en-US" sz="2800" dirty="0">
                <a:solidFill>
                  <a:srgbClr val="FF0000"/>
                </a:solidFill>
              </a:rPr>
              <a:t>短縮</a:t>
            </a:r>
            <a:endParaRPr kumimoji="1" lang="ja-JP" altLang="en-US" sz="2800" dirty="0"/>
          </a:p>
        </p:txBody>
      </p:sp>
      <p:sp>
        <p:nvSpPr>
          <p:cNvPr id="10" name="スライド番号プレースホルダー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16</a:t>
            </a:fld>
            <a:endParaRPr kumimoji="1" lang="ja-JP" altLang="en-US"/>
          </a:p>
        </p:txBody>
      </p:sp>
      <p:pic>
        <p:nvPicPr>
          <p:cNvPr id="12" name="Picture 3" descr="C:\Users\石橋卓也\Desktop\_MG_705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5785" y="4210845"/>
            <a:ext cx="2733115" cy="2110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340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 smtClean="0"/>
              <a:t>まとめ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583578"/>
            <a:ext cx="7886700" cy="4351338"/>
          </a:xfrm>
        </p:spPr>
        <p:txBody>
          <a:bodyPr>
            <a:noAutofit/>
          </a:bodyPr>
          <a:lstStyle/>
          <a:p>
            <a:r>
              <a:rPr lang="ja-JP" altLang="en-US" sz="2400" dirty="0" smtClean="0"/>
              <a:t>「ディジタルペン」と「ペーパクラフト」による三次元立体筆記の提案</a:t>
            </a:r>
            <a:endParaRPr lang="en-US" altLang="ja-JP" sz="2400" dirty="0" smtClean="0"/>
          </a:p>
          <a:p>
            <a:pPr marL="914400" lvl="1" indent="-457200">
              <a:buFont typeface="+mj-lt"/>
              <a:buAutoNum type="arabicPeriod"/>
            </a:pPr>
            <a:r>
              <a:rPr lang="ja-JP" altLang="en-US" sz="2000" dirty="0" smtClean="0">
                <a:solidFill>
                  <a:srgbClr val="FF0000"/>
                </a:solidFill>
              </a:rPr>
              <a:t>ポリゴン削減</a:t>
            </a:r>
            <a:endParaRPr lang="en-US" altLang="ja-JP" sz="2000" dirty="0" smtClean="0">
              <a:solidFill>
                <a:srgbClr val="FF0000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ja-JP" altLang="en-US" sz="2000" dirty="0"/>
              <a:t>展開図の</a:t>
            </a:r>
            <a:r>
              <a:rPr lang="ja-JP" altLang="en-US" sz="2000" dirty="0" smtClean="0"/>
              <a:t>算出</a:t>
            </a:r>
            <a:endParaRPr lang="en-US" altLang="ja-JP" sz="2000" dirty="0" smtClean="0">
              <a:solidFill>
                <a:srgbClr val="FF0000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ja-JP" altLang="en-US" sz="2000" dirty="0" smtClean="0">
                <a:solidFill>
                  <a:srgbClr val="FF0000"/>
                </a:solidFill>
              </a:rPr>
              <a:t>カッティングマシンを用いたペーパクラフトの作成</a:t>
            </a:r>
            <a:endParaRPr lang="en-US" altLang="ja-JP" sz="2000" dirty="0" smtClean="0">
              <a:solidFill>
                <a:srgbClr val="FF0000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ja-JP" altLang="en-US" sz="2000" dirty="0" smtClean="0"/>
              <a:t>ディジタルペンによる筆記</a:t>
            </a:r>
            <a:endParaRPr lang="en-US" altLang="ja-JP" sz="2000" dirty="0" smtClean="0"/>
          </a:p>
          <a:p>
            <a:pPr marL="914400" lvl="1" indent="-457200">
              <a:buFont typeface="+mj-lt"/>
              <a:buAutoNum type="arabicPeriod"/>
            </a:pPr>
            <a:r>
              <a:rPr lang="ja-JP" altLang="en-US" sz="2000" dirty="0" smtClean="0"/>
              <a:t>筆跡のＵＶマップ・ＣＧ表示</a:t>
            </a:r>
            <a:endParaRPr lang="en-US" altLang="ja-JP" sz="2000" dirty="0" smtClean="0"/>
          </a:p>
          <a:p>
            <a:r>
              <a:rPr lang="ja-JP" altLang="en-US" sz="2400" dirty="0" smtClean="0"/>
              <a:t>シミュレーションおよび評価</a:t>
            </a:r>
            <a:endParaRPr lang="en-US" altLang="ja-JP" sz="2400" dirty="0"/>
          </a:p>
          <a:p>
            <a:pPr marL="457200" lvl="1" indent="0">
              <a:buNone/>
            </a:pPr>
            <a:r>
              <a:rPr lang="ja-JP" altLang="en-US" sz="2000" dirty="0" smtClean="0">
                <a:solidFill>
                  <a:srgbClr val="FF0000"/>
                </a:solidFill>
              </a:rPr>
              <a:t>ＣＧツールを用いた筆記よりも高速簡単・少ない誤入力</a:t>
            </a:r>
            <a:endParaRPr lang="en-US" altLang="ja-JP" sz="2000" dirty="0" smtClean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ja-JP" altLang="en-US" sz="2000" dirty="0" smtClean="0">
                <a:solidFill>
                  <a:srgbClr val="FF0000"/>
                </a:solidFill>
              </a:rPr>
              <a:t>カッティングマシンによるペーパクラフト制作の時間短縮</a:t>
            </a:r>
            <a:endParaRPr lang="en-US" altLang="ja-JP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kumimoji="1" lang="ja-JP" altLang="en-US" sz="2400" dirty="0" smtClean="0"/>
              <a:t>（今後の課題）</a:t>
            </a:r>
            <a:endParaRPr kumimoji="1" lang="en-US" altLang="ja-JP" sz="2400" dirty="0" smtClean="0"/>
          </a:p>
          <a:p>
            <a:pPr marL="0" indent="0">
              <a:buNone/>
            </a:pPr>
            <a:r>
              <a:rPr lang="ja-JP" altLang="en-US" sz="2400" dirty="0"/>
              <a:t>３</a:t>
            </a:r>
            <a:r>
              <a:rPr lang="ja-JP" altLang="en-US" sz="2400" dirty="0" smtClean="0"/>
              <a:t>Ｄ</a:t>
            </a:r>
            <a:r>
              <a:rPr kumimoji="1" lang="ja-JP" altLang="en-US" sz="2400" dirty="0" smtClean="0"/>
              <a:t>プリンタ出力への筆記方法検討</a:t>
            </a:r>
            <a:endParaRPr kumimoji="1" lang="ja-JP" altLang="en-US" sz="2400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17</a:t>
            </a:fld>
            <a:endParaRPr kumimoji="1" lang="ja-JP" altLang="en-US"/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9446" y="2183938"/>
            <a:ext cx="1422944" cy="1994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 descr="図3(d)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9555" y="4258232"/>
            <a:ext cx="2002725" cy="15435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81531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ja-JP" altLang="en-US" dirty="0" smtClean="0"/>
              <a:t>ディジタルペン（紙面への筆記）</a:t>
            </a:r>
            <a:endParaRPr lang="en-US" altLang="ja-JP" dirty="0" smtClean="0"/>
          </a:p>
          <a:p>
            <a:pPr marL="971550" lvl="1" indent="-514350">
              <a:buFont typeface="+mj-lt"/>
              <a:buAutoNum type="arabicPeriod"/>
            </a:pPr>
            <a:r>
              <a:rPr lang="ja-JP" altLang="en-US" dirty="0" smtClean="0"/>
              <a:t>筆記のしくみ</a:t>
            </a:r>
            <a:endParaRPr lang="en-US" altLang="ja-JP" dirty="0" smtClean="0"/>
          </a:p>
          <a:p>
            <a:pPr marL="971550" lvl="1" indent="-514350">
              <a:buFont typeface="+mj-lt"/>
              <a:buAutoNum type="arabicPeriod"/>
            </a:pPr>
            <a:r>
              <a:rPr lang="ja-JP" altLang="en-US" dirty="0" smtClean="0"/>
              <a:t>応用事例</a:t>
            </a:r>
            <a:endParaRPr lang="en-US" altLang="ja-JP" dirty="0" smtClean="0"/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/>
              <a:t>（提案）三次元立体への筆記</a:t>
            </a:r>
            <a:endParaRPr kumimoji="1" lang="en-US" altLang="ja-JP" dirty="0" smtClean="0"/>
          </a:p>
          <a:p>
            <a:pPr marL="514350" indent="-514350">
              <a:buFont typeface="+mj-lt"/>
              <a:buAutoNum type="arabicPeriod"/>
            </a:pPr>
            <a:r>
              <a:rPr lang="ja-JP" altLang="en-US" dirty="0" smtClean="0"/>
              <a:t>筆記方法</a:t>
            </a:r>
            <a:endParaRPr kumimoji="1" lang="en-US" altLang="ja-JP" dirty="0" smtClean="0"/>
          </a:p>
          <a:p>
            <a:pPr marL="971550" lvl="1" indent="-514350">
              <a:buFont typeface="+mj-lt"/>
              <a:buAutoNum type="arabicPeriod"/>
            </a:pPr>
            <a:r>
              <a:rPr lang="ja-JP" altLang="en-US" dirty="0" smtClean="0"/>
              <a:t>焼き込みによるポリゴン削減</a:t>
            </a:r>
            <a:endParaRPr lang="en-US" altLang="ja-JP" dirty="0" smtClean="0"/>
          </a:p>
          <a:p>
            <a:pPr marL="971550" lvl="1" indent="-514350">
              <a:buFont typeface="+mj-lt"/>
              <a:buAutoNum type="arabicPeriod"/>
            </a:pPr>
            <a:r>
              <a:rPr lang="ja-JP" altLang="en-US" dirty="0" smtClean="0"/>
              <a:t>ペーパクラフト用</a:t>
            </a:r>
            <a:r>
              <a:rPr kumimoji="1" lang="ja-JP" altLang="en-US" dirty="0" smtClean="0"/>
              <a:t>展開図の作成</a:t>
            </a:r>
            <a:endParaRPr kumimoji="1" lang="en-US" altLang="ja-JP" dirty="0" smtClean="0"/>
          </a:p>
          <a:p>
            <a:pPr marL="971550" lvl="1" indent="-514350">
              <a:buFont typeface="+mj-lt"/>
              <a:buAutoNum type="arabicPeriod"/>
            </a:pPr>
            <a:r>
              <a:rPr kumimoji="1" lang="ja-JP" altLang="en-US" dirty="0" smtClean="0"/>
              <a:t>カッティングマシンによるペーパクラフト制作</a:t>
            </a:r>
            <a:endParaRPr kumimoji="1" lang="en-US" altLang="ja-JP" dirty="0" smtClean="0"/>
          </a:p>
          <a:p>
            <a:pPr marL="971550" lvl="1" indent="-514350">
              <a:buFont typeface="+mj-lt"/>
              <a:buAutoNum type="arabicPeriod"/>
            </a:pPr>
            <a:r>
              <a:rPr kumimoji="1" lang="ja-JP" altLang="en-US" dirty="0" smtClean="0"/>
              <a:t>ディジタルペンによる筆記</a:t>
            </a:r>
            <a:endParaRPr lang="en-US" altLang="ja-JP" dirty="0"/>
          </a:p>
          <a:p>
            <a:pPr marL="971550" lvl="1" indent="-514350">
              <a:buFont typeface="+mj-lt"/>
              <a:buAutoNum type="arabicPeriod"/>
            </a:pPr>
            <a:r>
              <a:rPr kumimoji="1" lang="ja-JP" altLang="en-US" dirty="0" smtClean="0"/>
              <a:t>ＵＶマップと筆跡のＣＧ表示</a:t>
            </a:r>
            <a:endParaRPr kumimoji="1" lang="en-US" altLang="ja-JP" dirty="0" smtClean="0"/>
          </a:p>
          <a:p>
            <a:pPr marL="514350" indent="-514350">
              <a:buFont typeface="+mj-lt"/>
              <a:buAutoNum type="arabicPeriod"/>
            </a:pPr>
            <a:r>
              <a:rPr lang="ja-JP" altLang="en-US" dirty="0" smtClean="0"/>
              <a:t>実験</a:t>
            </a:r>
            <a:endParaRPr lang="en-US" altLang="ja-JP" dirty="0" smtClean="0"/>
          </a:p>
          <a:p>
            <a:pPr marL="514350" indent="-514350">
              <a:buFont typeface="+mj-lt"/>
              <a:buAutoNum type="arabicPeriod"/>
            </a:pPr>
            <a:r>
              <a:rPr lang="ja-JP" altLang="en-US" dirty="0" smtClean="0"/>
              <a:t>まとめ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607182" y="6311899"/>
            <a:ext cx="2908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ディジタルペンを用いた筆記</a:t>
            </a:r>
            <a:endParaRPr kumimoji="1" lang="ja-JP" altLang="en-US" dirty="0"/>
          </a:p>
        </p:txBody>
      </p:sp>
      <p:pic>
        <p:nvPicPr>
          <p:cNvPr id="7" name="Picture 3" descr="C:\Users\石橋卓也\Desktop\_MG_7049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1092" y="4559017"/>
            <a:ext cx="2187734" cy="1689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図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4709" y="1478766"/>
            <a:ext cx="2246077" cy="2344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テキスト ボックス 8"/>
          <p:cNvSpPr txBox="1"/>
          <p:nvPr/>
        </p:nvSpPr>
        <p:spPr>
          <a:xfrm>
            <a:off x="5966668" y="3589331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三次元立体への筆記</a:t>
            </a:r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32562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ja-JP" altLang="en-US" dirty="0" smtClean="0"/>
              <a:t>ディジタルペン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（紙面への筆記）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kumimoji="1" lang="ja-JP" altLang="en-US" dirty="0" smtClean="0"/>
              <a:t>手書きの文字や図形を画像データとしてペンに記録・コンピュータに転送する筆記具</a:t>
            </a:r>
            <a:endParaRPr kumimoji="1" lang="en-US" altLang="ja-JP" dirty="0" smtClean="0"/>
          </a:p>
          <a:p>
            <a:pPr algn="just"/>
            <a:r>
              <a:rPr lang="ja-JP" altLang="en-US" dirty="0" smtClean="0"/>
              <a:t>手書きデータのサーバによる処理・一元管理</a:t>
            </a:r>
            <a:endParaRPr lang="en-US" altLang="ja-JP" dirty="0" smtClean="0"/>
          </a:p>
          <a:p>
            <a:pPr algn="just"/>
            <a:r>
              <a:rPr lang="ja-JP" altLang="en-US" dirty="0" smtClean="0"/>
              <a:t>記入時刻の把握・履歴管理</a:t>
            </a:r>
            <a:endParaRPr lang="en-US" altLang="ja-JP" dirty="0" smtClean="0"/>
          </a:p>
          <a:p>
            <a:pPr algn="just"/>
            <a:r>
              <a:rPr lang="ja-JP" altLang="en-US" dirty="0" smtClean="0"/>
              <a:t>手書き文字認識</a:t>
            </a:r>
            <a:r>
              <a:rPr lang="ja-JP" altLang="en-US" dirty="0"/>
              <a:t>・</a:t>
            </a:r>
            <a:r>
              <a:rPr lang="ja-JP" altLang="en-US" dirty="0" smtClean="0"/>
              <a:t>テキスト化</a:t>
            </a:r>
            <a:endParaRPr lang="en-US" altLang="ja-JP" dirty="0" smtClean="0"/>
          </a:p>
          <a:p>
            <a:pPr algn="just"/>
            <a:r>
              <a:rPr lang="ja-JP" altLang="en-US" dirty="0" smtClean="0"/>
              <a:t>ＰＣがない環境での記録可能</a:t>
            </a:r>
            <a:endParaRPr lang="en-US" altLang="ja-JP" dirty="0" smtClean="0"/>
          </a:p>
          <a:p>
            <a:pPr algn="just"/>
            <a:r>
              <a:rPr kumimoji="1" lang="ja-JP" altLang="en-US" dirty="0" smtClean="0"/>
              <a:t>複数のペンを用いた共同参加型</a:t>
            </a:r>
            <a:endParaRPr kumimoji="1" lang="en-US" altLang="ja-JP" dirty="0" smtClean="0"/>
          </a:p>
          <a:p>
            <a:pPr marL="271463" indent="0" algn="just">
              <a:buNone/>
            </a:pPr>
            <a:r>
              <a:rPr kumimoji="1" lang="ja-JP" altLang="en-US" dirty="0" smtClean="0"/>
              <a:t>コミュニケーションツール</a:t>
            </a:r>
            <a:endParaRPr kumimoji="1" lang="en-US" altLang="ja-JP" dirty="0" smtClean="0"/>
          </a:p>
          <a:p>
            <a:pPr algn="just"/>
            <a:endParaRPr kumimoji="1" lang="ja-JP" altLang="en-US" dirty="0"/>
          </a:p>
        </p:txBody>
      </p:sp>
      <p:pic>
        <p:nvPicPr>
          <p:cNvPr id="6" name="Picture 2" descr="pen_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1097" y="3237554"/>
            <a:ext cx="2082080" cy="2939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テキスト ボックス 3"/>
          <p:cNvSpPr txBox="1"/>
          <p:nvPr/>
        </p:nvSpPr>
        <p:spPr>
          <a:xfrm>
            <a:off x="5850838" y="6176963"/>
            <a:ext cx="2664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ディジタルペンによる筆記</a:t>
            </a:r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0257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_digitalpen00026-400p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4279" y="3772689"/>
            <a:ext cx="5409542" cy="3042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 smtClean="0"/>
              <a:t>筆記のしくみ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597020"/>
            <a:ext cx="7886700" cy="4351338"/>
          </a:xfrm>
        </p:spPr>
        <p:txBody>
          <a:bodyPr>
            <a:normAutofit/>
          </a:bodyPr>
          <a:lstStyle/>
          <a:p>
            <a:r>
              <a:rPr kumimoji="1" lang="ja-JP" altLang="en-US" sz="2400" dirty="0" smtClean="0"/>
              <a:t>ペン先に搭載されたカメラ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紙面に点列印刷（アノトドット：格子の上下左右）</a:t>
            </a:r>
            <a:endParaRPr kumimoji="1" lang="en-US" altLang="ja-JP" sz="2400" dirty="0" smtClean="0"/>
          </a:p>
          <a:p>
            <a:r>
              <a:rPr lang="ja-JP" altLang="en-US" sz="2400" dirty="0" smtClean="0"/>
              <a:t>６</a:t>
            </a:r>
            <a:r>
              <a:rPr lang="en-US" altLang="ja-JP" sz="2400" dirty="0" smtClean="0"/>
              <a:t>×</a:t>
            </a:r>
            <a:r>
              <a:rPr lang="ja-JP" altLang="en-US" sz="2400" dirty="0" smtClean="0"/>
              <a:t>６，３６ドットを撮影</a:t>
            </a:r>
            <a:r>
              <a:rPr lang="ja-JP" altLang="en-US" sz="2400" dirty="0"/>
              <a:t>；</a:t>
            </a:r>
            <a:r>
              <a:rPr lang="ja-JP" altLang="en-US" sz="2400" dirty="0" smtClean="0"/>
              <a:t>ペン先の位置（座標）が特定可能</a:t>
            </a:r>
            <a:endParaRPr lang="en-US" altLang="ja-JP" sz="2400" dirty="0" smtClean="0"/>
          </a:p>
          <a:p>
            <a:r>
              <a:rPr kumimoji="1" lang="ja-JP" altLang="en-US" sz="2400" dirty="0"/>
              <a:t>筆跡</a:t>
            </a:r>
            <a:r>
              <a:rPr kumimoji="1" lang="ja-JP" altLang="en-US" sz="2400" dirty="0" smtClean="0"/>
              <a:t>の電子化・ペンに記録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無線通信</a:t>
            </a:r>
            <a:r>
              <a:rPr lang="ja-JP" altLang="en-US" sz="2400" dirty="0"/>
              <a:t>（</a:t>
            </a:r>
            <a:r>
              <a:rPr kumimoji="1" lang="en-US" altLang="ja-JP" sz="2400" dirty="0" smtClean="0"/>
              <a:t>Bluetooth</a:t>
            </a:r>
            <a:r>
              <a:rPr kumimoji="1" lang="ja-JP" altLang="en-US" sz="2400" dirty="0" smtClean="0"/>
              <a:t>）による筆跡データのコンピュータ転送</a:t>
            </a:r>
            <a:endParaRPr kumimoji="1" lang="ja-JP" altLang="en-US" sz="2400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474243" y="5763692"/>
            <a:ext cx="2789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ディジタルペン（アノトペン）</a:t>
            </a:r>
            <a:endParaRPr kumimoji="1" lang="ja-JP" altLang="en-US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6237278" y="5394360"/>
            <a:ext cx="118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アノトドット</a:t>
            </a:r>
            <a:endParaRPr kumimoji="1" lang="ja-JP" altLang="en-US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5836527" y="4210240"/>
            <a:ext cx="15872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ディジタルペン</a:t>
            </a:r>
            <a:endParaRPr kumimoji="1" lang="en-US" altLang="ja-JP" dirty="0" smtClean="0"/>
          </a:p>
          <a:p>
            <a:r>
              <a:rPr kumimoji="1" lang="ja-JP" altLang="en-US" dirty="0" smtClean="0"/>
              <a:t>による筆記</a:t>
            </a:r>
            <a:endParaRPr kumimoji="1" lang="ja-JP" altLang="en-US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3394327" y="5468974"/>
            <a:ext cx="869462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ja-JP" altLang="en-US" sz="1000" b="1" dirty="0"/>
              <a:t>カメラ</a:t>
            </a:r>
            <a:endParaRPr kumimoji="1" lang="ja-JP" altLang="en-US" sz="1000" b="1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4429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 smtClean="0"/>
              <a:t>（事例）ディジタルペンの応用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学力テストの迅速な採点（教育）</a:t>
            </a:r>
            <a:endParaRPr kumimoji="1" lang="en-US" altLang="ja-JP" dirty="0" smtClean="0"/>
          </a:p>
          <a:p>
            <a:r>
              <a:rPr kumimoji="1" lang="ja-JP" altLang="en-US" dirty="0" smtClean="0"/>
              <a:t>小論文添削の完全データ化（教育）</a:t>
            </a:r>
            <a:endParaRPr kumimoji="1" lang="en-US" altLang="ja-JP" dirty="0" smtClean="0"/>
          </a:p>
          <a:p>
            <a:r>
              <a:rPr lang="ja-JP" altLang="en-US" dirty="0" smtClean="0"/>
              <a:t>全員参加型ゼミナール（教育）</a:t>
            </a:r>
            <a:endParaRPr kumimoji="1" lang="en-US" altLang="ja-JP" dirty="0" smtClean="0"/>
          </a:p>
          <a:p>
            <a:r>
              <a:rPr lang="ja-JP" altLang="en-US" dirty="0" smtClean="0"/>
              <a:t>設備点検業務の効率化（製造）</a:t>
            </a:r>
            <a:endParaRPr lang="en-US" altLang="ja-JP" dirty="0" smtClean="0"/>
          </a:p>
          <a:p>
            <a:r>
              <a:rPr kumimoji="1" lang="ja-JP" altLang="en-US" dirty="0"/>
              <a:t>カルテ</a:t>
            </a:r>
            <a:r>
              <a:rPr kumimoji="1" lang="ja-JP" altLang="en-US" dirty="0" smtClean="0"/>
              <a:t>の電子化（医療）</a:t>
            </a:r>
            <a:endParaRPr kumimoji="1" lang="en-US" altLang="ja-JP" dirty="0" smtClean="0"/>
          </a:p>
          <a:p>
            <a:r>
              <a:rPr kumimoji="1" lang="ja-JP" altLang="en-US" dirty="0" smtClean="0"/>
              <a:t>災害時における</a:t>
            </a:r>
            <a:r>
              <a:rPr lang="ja-JP" altLang="en-US" dirty="0" smtClean="0"/>
              <a:t>治療優先順位の管理（医療）</a:t>
            </a:r>
            <a:endParaRPr lang="en-US" altLang="ja-JP" dirty="0" smtClean="0"/>
          </a:p>
          <a:p>
            <a:r>
              <a:rPr lang="ja-JP" altLang="en-US" dirty="0" smtClean="0"/>
              <a:t>アンケート調査の電子化（販売）</a:t>
            </a:r>
            <a:endParaRPr lang="en-US" altLang="ja-JP" dirty="0" smtClean="0"/>
          </a:p>
          <a:p>
            <a:pPr marL="0" indent="0">
              <a:buNone/>
            </a:pPr>
            <a:r>
              <a:rPr lang="ja-JP" altLang="en-US" dirty="0" smtClean="0">
                <a:solidFill>
                  <a:srgbClr val="FF0000"/>
                </a:solidFill>
              </a:rPr>
              <a:t>（提案）三次元</a:t>
            </a:r>
            <a:r>
              <a:rPr lang="ja-JP" altLang="en-US" dirty="0">
                <a:solidFill>
                  <a:srgbClr val="FF0000"/>
                </a:solidFill>
              </a:rPr>
              <a:t>立体</a:t>
            </a:r>
            <a:r>
              <a:rPr lang="ja-JP" altLang="en-US" dirty="0" smtClean="0">
                <a:solidFill>
                  <a:srgbClr val="FF0000"/>
                </a:solidFill>
              </a:rPr>
              <a:t>への筆記</a:t>
            </a:r>
            <a:endParaRPr lang="en-US" altLang="ja-JP" dirty="0" smtClean="0">
              <a:solidFill>
                <a:srgbClr val="FF0000"/>
              </a:solidFill>
            </a:endParaRPr>
          </a:p>
          <a:p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2776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 smtClean="0"/>
              <a:t>（提案）三次元立体への筆記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ja-JP" altLang="en-US" dirty="0" smtClean="0"/>
              <a:t>ＣＧによる三次元立体の設計</a:t>
            </a:r>
            <a:endParaRPr lang="en-US" altLang="ja-JP" dirty="0" smtClean="0"/>
          </a:p>
          <a:p>
            <a:pPr marL="514350" indent="-514350">
              <a:buFont typeface="+mj-lt"/>
              <a:buAutoNum type="arabicPeriod"/>
            </a:pPr>
            <a:r>
              <a:rPr lang="ja-JP" altLang="en-US" dirty="0" smtClean="0"/>
              <a:t>３Ｄプリンタによる模型の出力</a:t>
            </a:r>
            <a:endParaRPr lang="en-US" altLang="ja-JP" dirty="0" smtClean="0"/>
          </a:p>
          <a:p>
            <a:pPr marL="514350" indent="-514350">
              <a:buFont typeface="+mj-lt"/>
              <a:buAutoNum type="arabicPeriod"/>
            </a:pPr>
            <a:r>
              <a:rPr lang="ja-JP" altLang="en-US" dirty="0" smtClean="0"/>
              <a:t>ディジタルペン</a:t>
            </a:r>
            <a:r>
              <a:rPr lang="ja-JP" altLang="en-US" dirty="0"/>
              <a:t>に</a:t>
            </a:r>
            <a:r>
              <a:rPr lang="ja-JP" altLang="en-US" dirty="0" smtClean="0"/>
              <a:t>よる文字や図形の筆記</a:t>
            </a:r>
            <a:endParaRPr lang="ja-JP" altLang="en-US" dirty="0"/>
          </a:p>
          <a:p>
            <a:pPr marL="514350" indent="-514350">
              <a:buFont typeface="+mj-lt"/>
              <a:buAutoNum type="arabicPeriod"/>
            </a:pPr>
            <a:r>
              <a:rPr lang="ja-JP" altLang="en-US" dirty="0" smtClean="0"/>
              <a:t>コンピュータ入力・記録・処理</a:t>
            </a:r>
            <a:endParaRPr kumimoji="1" lang="ja-JP" altLang="en-US" dirty="0"/>
          </a:p>
        </p:txBody>
      </p:sp>
      <p:pic>
        <p:nvPicPr>
          <p:cNvPr id="1026" name="図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840" y="3832002"/>
            <a:ext cx="2246077" cy="2344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図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1255" y="3832002"/>
            <a:ext cx="2719449" cy="20645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テキスト ボックス 3"/>
          <p:cNvSpPr txBox="1"/>
          <p:nvPr/>
        </p:nvSpPr>
        <p:spPr>
          <a:xfrm>
            <a:off x="2043799" y="5942567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三次元立体への筆記</a:t>
            </a:r>
            <a:endParaRPr kumimoji="1" lang="ja-JP" alt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5288073" y="5942567"/>
            <a:ext cx="1919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ＣＧへの筆跡表示</a:t>
            </a:r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2494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ja-JP" altLang="en-US" sz="4000" dirty="0" smtClean="0"/>
              <a:t>三次元立体筆記の応用</a:t>
            </a:r>
            <a:endParaRPr kumimoji="1" lang="ja-JP" altLang="en-US" sz="400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>
                <a:solidFill>
                  <a:srgbClr val="00B0F0"/>
                </a:solidFill>
              </a:rPr>
              <a:t>患者への病状説明や</a:t>
            </a:r>
            <a:r>
              <a:rPr lang="ja-JP" altLang="en-US" dirty="0">
                <a:solidFill>
                  <a:srgbClr val="00B0F0"/>
                </a:solidFill>
              </a:rPr>
              <a:t>術前シミュレーション</a:t>
            </a:r>
            <a:r>
              <a:rPr kumimoji="1" lang="ja-JP" altLang="en-US" dirty="0" smtClean="0">
                <a:solidFill>
                  <a:srgbClr val="00B0F0"/>
                </a:solidFill>
              </a:rPr>
              <a:t>（医療）</a:t>
            </a:r>
            <a:endParaRPr kumimoji="1" lang="en-US" altLang="ja-JP" dirty="0" smtClean="0">
              <a:solidFill>
                <a:srgbClr val="00B0F0"/>
              </a:solidFill>
            </a:endParaRPr>
          </a:p>
          <a:p>
            <a:r>
              <a:rPr lang="ja-JP" altLang="en-US" dirty="0" smtClean="0"/>
              <a:t>製品開発における試作改良検討の効率化（製造）</a:t>
            </a:r>
            <a:endParaRPr kumimoji="1" lang="en-US" altLang="ja-JP" dirty="0" smtClean="0"/>
          </a:p>
          <a:p>
            <a:r>
              <a:rPr kumimoji="1" lang="ja-JP" altLang="en-US" dirty="0" smtClean="0"/>
              <a:t>ＣＧ未習得者のペイントデザインへの参加（製造）</a:t>
            </a:r>
            <a:endParaRPr kumimoji="1" lang="en-US" altLang="ja-JP" dirty="0" smtClean="0"/>
          </a:p>
          <a:p>
            <a:r>
              <a:rPr lang="ja-JP" altLang="en-US" dirty="0" smtClean="0"/>
              <a:t>伝統工芸技術の記録（文化）</a:t>
            </a:r>
            <a:endParaRPr lang="en-US" altLang="ja-JP" dirty="0" smtClean="0"/>
          </a:p>
          <a:p>
            <a:r>
              <a:rPr kumimoji="1" lang="ja-JP" altLang="en-US" dirty="0" smtClean="0"/>
              <a:t>ＩＣＴ学校教育への応用（教育）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pPr marL="0" indent="0">
              <a:buNone/>
            </a:pPr>
            <a:r>
              <a:rPr lang="ja-JP" altLang="en-US" dirty="0" smtClean="0"/>
              <a:t>３Ｄプリンタ普及にも貢献</a:t>
            </a:r>
            <a:endParaRPr lang="en-US" altLang="ja-JP" dirty="0" smtClean="0"/>
          </a:p>
          <a:p>
            <a:pPr marL="0" indent="0">
              <a:buNone/>
            </a:pPr>
            <a:r>
              <a:rPr kumimoji="1" lang="ja-JP" altLang="en-US" dirty="0" smtClean="0"/>
              <a:t>（応用</a:t>
            </a:r>
            <a:r>
              <a:rPr kumimoji="1" lang="ja-JP" altLang="en-US" dirty="0"/>
              <a:t>分野</a:t>
            </a:r>
            <a:r>
              <a:rPr kumimoji="1" lang="ja-JP" altLang="en-US" dirty="0" smtClean="0"/>
              <a:t>が開ければ普及する）</a:t>
            </a:r>
            <a:endParaRPr kumimoji="1" lang="ja-JP" altLang="en-US" dirty="0"/>
          </a:p>
        </p:txBody>
      </p:sp>
      <p:pic>
        <p:nvPicPr>
          <p:cNvPr id="4" name="Picture 6" descr="XYZprinting3DP01XJP00K パーソナル3Dプリンタ ダヴィンチ da Vinci 1.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6225" y="3542538"/>
            <a:ext cx="2545146" cy="2545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テキスト ボックス 4"/>
          <p:cNvSpPr txBox="1"/>
          <p:nvPr/>
        </p:nvSpPr>
        <p:spPr>
          <a:xfrm>
            <a:off x="6165113" y="6087686"/>
            <a:ext cx="1627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三次元プリンタ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706225" y="6446001"/>
            <a:ext cx="27320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 smtClean="0"/>
              <a:t>https</a:t>
            </a:r>
            <a:r>
              <a:rPr lang="en-US" altLang="ja-JP" sz="1400" dirty="0"/>
              <a:t>://jp.xyzprinting.com/product</a:t>
            </a:r>
            <a:endParaRPr lang="en-US" altLang="ja-JP" sz="1400" dirty="0" smtClean="0"/>
          </a:p>
        </p:txBody>
      </p:sp>
      <p:sp>
        <p:nvSpPr>
          <p:cNvPr id="8" name="スライド番号プレースホルダー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0952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ja-JP" altLang="en-US" sz="2800" dirty="0" smtClean="0"/>
              <a:t>術前シミュレーション（心臓の手術）</a:t>
            </a:r>
            <a:endParaRPr kumimoji="1" lang="ja-JP" altLang="en-US" sz="280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400" dirty="0"/>
              <a:t>心臓</a:t>
            </a:r>
            <a:r>
              <a:rPr kumimoji="1" lang="ja-JP" altLang="en-US" sz="2400" dirty="0" smtClean="0"/>
              <a:t>→</a:t>
            </a:r>
            <a:r>
              <a:rPr kumimoji="1" lang="en-US" altLang="ja-JP" sz="2400" dirty="0" smtClean="0"/>
              <a:t>MRI</a:t>
            </a:r>
            <a:r>
              <a:rPr kumimoji="1" lang="ja-JP" altLang="en-US" sz="2400" dirty="0" smtClean="0"/>
              <a:t>→ＣＧ→</a:t>
            </a:r>
            <a:r>
              <a:rPr kumimoji="1" lang="en-US" altLang="ja-JP" sz="2400" dirty="0" smtClean="0"/>
              <a:t>3D</a:t>
            </a:r>
            <a:r>
              <a:rPr kumimoji="1" lang="ja-JP" altLang="en-US" sz="2400" dirty="0" smtClean="0"/>
              <a:t>プリンタ</a:t>
            </a:r>
            <a:r>
              <a:rPr lang="ja-JP" altLang="en-US" sz="2400" dirty="0" smtClean="0"/>
              <a:t>→模型→筆記→コンピュータ</a:t>
            </a:r>
            <a:endParaRPr kumimoji="1" lang="en-US" altLang="ja-JP" sz="2400" dirty="0" smtClean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5165132" y="6282121"/>
            <a:ext cx="37852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/>
              <a:t>http://</a:t>
            </a:r>
            <a:r>
              <a:rPr lang="en-US" altLang="ja-JP" sz="1400" dirty="0" smtClean="0"/>
              <a:t>www.xcardio.com/products/standard.html</a:t>
            </a:r>
          </a:p>
          <a:p>
            <a:r>
              <a:rPr lang="en-US" altLang="ja-JP" sz="1400" dirty="0"/>
              <a:t>http://</a:t>
            </a:r>
            <a:r>
              <a:rPr lang="en-US" altLang="ja-JP" sz="1400" dirty="0" smtClean="0"/>
              <a:t>science.howstuffworks.com/mri.htm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522083" y="5956510"/>
            <a:ext cx="2164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術前シミュレーション</a:t>
            </a:r>
            <a:endParaRPr kumimoji="1" lang="ja-JP" altLang="en-US" dirty="0"/>
          </a:p>
        </p:txBody>
      </p:sp>
      <p:grpSp>
        <p:nvGrpSpPr>
          <p:cNvPr id="10" name="グループ化 9"/>
          <p:cNvGrpSpPr/>
          <p:nvPr/>
        </p:nvGrpSpPr>
        <p:grpSpPr>
          <a:xfrm>
            <a:off x="976351" y="2407307"/>
            <a:ext cx="7191298" cy="3535260"/>
            <a:chOff x="735863" y="2419960"/>
            <a:chExt cx="7191298" cy="3535260"/>
          </a:xfrm>
        </p:grpSpPr>
        <p:pic>
          <p:nvPicPr>
            <p:cNvPr id="5122" name="Picture 2" descr="若手医師の教材として。～ウェットラボからドライラボへ～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5863" y="2419960"/>
              <a:ext cx="3255840" cy="35352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図 2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9030" y="4478136"/>
              <a:ext cx="1392770" cy="1454086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図 7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58497" y="4426954"/>
              <a:ext cx="2190349" cy="15004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24" name="Picture 4" descr="patient entering MRI machine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49896" y="2419960"/>
              <a:ext cx="2370019" cy="15760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6" name="Picture 6" descr="XYZprinting3DP01XJP00K パーソナル3Dプリンタ ダヴィンチ da Vinci 1.0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78108" y="2597248"/>
              <a:ext cx="1270739" cy="1270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テキスト ボックス 5"/>
            <p:cNvSpPr txBox="1"/>
            <p:nvPr/>
          </p:nvSpPr>
          <p:spPr>
            <a:xfrm>
              <a:off x="4972112" y="3982389"/>
              <a:ext cx="6367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dirty="0" smtClean="0"/>
                <a:t>ＭＲＩ</a:t>
              </a:r>
              <a:endParaRPr kumimoji="1" lang="ja-JP" altLang="en-US" dirty="0"/>
            </a:p>
          </p:txBody>
        </p:sp>
        <p:sp>
          <p:nvSpPr>
            <p:cNvPr id="9" name="テキスト ボックス 8"/>
            <p:cNvSpPr txBox="1"/>
            <p:nvPr/>
          </p:nvSpPr>
          <p:spPr>
            <a:xfrm>
              <a:off x="6299792" y="3990154"/>
              <a:ext cx="16273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dirty="0" smtClean="0"/>
                <a:t>三次元プリンタ</a:t>
              </a:r>
              <a:endParaRPr kumimoji="1" lang="ja-JP" altLang="en-US" dirty="0"/>
            </a:p>
          </p:txBody>
        </p:sp>
      </p:grpSp>
      <p:sp>
        <p:nvSpPr>
          <p:cNvPr id="11" name="テキスト ボックス 10"/>
          <p:cNvSpPr txBox="1"/>
          <p:nvPr/>
        </p:nvSpPr>
        <p:spPr>
          <a:xfrm>
            <a:off x="3999926" y="5901497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心臓模型への筆記</a:t>
            </a:r>
            <a:endParaRPr kumimoji="1" lang="ja-JP" altLang="en-US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6098578" y="5876347"/>
            <a:ext cx="1688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筆跡のＣＧ表示</a:t>
            </a:r>
            <a:endParaRPr kumimoji="1" lang="ja-JP" altLang="en-US" dirty="0"/>
          </a:p>
        </p:txBody>
      </p:sp>
      <p:sp>
        <p:nvSpPr>
          <p:cNvPr id="14" name="スライド番号プレースホルダー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6885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 smtClean="0"/>
              <a:t>筆記方法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407459"/>
            <a:ext cx="7886700" cy="513999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ja-JP" altLang="en-US" dirty="0" smtClean="0">
                <a:solidFill>
                  <a:srgbClr val="FF0000"/>
                </a:solidFill>
              </a:rPr>
              <a:t>「ディジタルペン」と「ペーパクラフト」</a:t>
            </a:r>
            <a:r>
              <a:rPr lang="ja-JP" altLang="en-US" dirty="0">
                <a:solidFill>
                  <a:srgbClr val="FF0000"/>
                </a:solidFill>
              </a:rPr>
              <a:t>による三次元</a:t>
            </a:r>
            <a:r>
              <a:rPr lang="ja-JP" altLang="en-US" dirty="0" smtClean="0">
                <a:solidFill>
                  <a:srgbClr val="FF0000"/>
                </a:solidFill>
              </a:rPr>
              <a:t>立体</a:t>
            </a:r>
            <a:endParaRPr lang="en-US" altLang="ja-JP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ja-JP" altLang="en-US" dirty="0" smtClean="0">
                <a:solidFill>
                  <a:srgbClr val="FF0000"/>
                </a:solidFill>
              </a:rPr>
              <a:t>（筆記</a:t>
            </a:r>
            <a:r>
              <a:rPr lang="ja-JP" altLang="en-US" dirty="0">
                <a:solidFill>
                  <a:srgbClr val="FF0000"/>
                </a:solidFill>
              </a:rPr>
              <a:t>の</a:t>
            </a:r>
            <a:r>
              <a:rPr lang="ja-JP" altLang="en-US" dirty="0" smtClean="0">
                <a:solidFill>
                  <a:srgbClr val="FF0000"/>
                </a:solidFill>
              </a:rPr>
              <a:t>提案）３Ｄ</a:t>
            </a:r>
            <a:r>
              <a:rPr lang="ja-JP" altLang="en-US" dirty="0" smtClean="0">
                <a:solidFill>
                  <a:srgbClr val="FF0000"/>
                </a:solidFill>
              </a:rPr>
              <a:t>プリンタをペーパクラフトで代用</a:t>
            </a:r>
            <a:endParaRPr lang="en-US" altLang="ja-JP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ja-JP" altLang="en-US" dirty="0" smtClean="0">
                <a:solidFill>
                  <a:srgbClr val="FF0000"/>
                </a:solidFill>
              </a:rPr>
              <a:t>（長所）ペーパクラフトは３Ｄプリンタよりも安価で</a:t>
            </a:r>
            <a:r>
              <a:rPr lang="ja-JP" altLang="en-US" dirty="0" smtClean="0">
                <a:solidFill>
                  <a:srgbClr val="FF0000"/>
                </a:solidFill>
              </a:rPr>
              <a:t>手頃</a:t>
            </a:r>
            <a:endParaRPr lang="en-US" altLang="ja-JP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ja-JP" dirty="0" smtClean="0">
              <a:solidFill>
                <a:srgbClr val="FF000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ja-JP" altLang="en-US" dirty="0" smtClean="0"/>
              <a:t>ＣＧによる三次元立体の造形</a:t>
            </a:r>
            <a:endParaRPr lang="en-US" altLang="ja-JP" dirty="0" smtClean="0"/>
          </a:p>
          <a:p>
            <a:pPr marL="514350" indent="-514350">
              <a:buFont typeface="+mj-lt"/>
              <a:buAutoNum type="arabicPeriod"/>
            </a:pPr>
            <a:r>
              <a:rPr lang="ja-JP" altLang="en-US" dirty="0"/>
              <a:t>ポリゴン</a:t>
            </a:r>
            <a:r>
              <a:rPr lang="ja-JP" altLang="en-US" dirty="0" smtClean="0"/>
              <a:t>の削減</a:t>
            </a:r>
          </a:p>
          <a:p>
            <a:pPr marL="514350" indent="-514350">
              <a:buFont typeface="+mj-lt"/>
              <a:buAutoNum type="arabicPeriod"/>
            </a:pPr>
            <a:r>
              <a:rPr lang="ja-JP" altLang="en-US" dirty="0" smtClean="0"/>
              <a:t>ペーパクラフト用展開図</a:t>
            </a:r>
            <a:r>
              <a:rPr lang="ja-JP" altLang="en-US" dirty="0"/>
              <a:t>の</a:t>
            </a:r>
            <a:r>
              <a:rPr lang="ja-JP" altLang="en-US" dirty="0" smtClean="0"/>
              <a:t>算出</a:t>
            </a:r>
            <a:endParaRPr lang="ja-JP" altLang="en-US" dirty="0"/>
          </a:p>
          <a:p>
            <a:pPr marL="514350" indent="-514350">
              <a:buFont typeface="+mj-lt"/>
              <a:buAutoNum type="arabicPeriod"/>
            </a:pPr>
            <a:r>
              <a:rPr lang="ja-JP" altLang="en-US" dirty="0" smtClean="0"/>
              <a:t>アノトドットを付与した展開図印刷</a:t>
            </a:r>
            <a:endParaRPr lang="ja-JP" altLang="en-US" dirty="0"/>
          </a:p>
          <a:p>
            <a:pPr marL="514350" indent="-514350">
              <a:buFont typeface="+mj-lt"/>
              <a:buAutoNum type="arabicPeriod"/>
            </a:pPr>
            <a:r>
              <a:rPr lang="ja-JP" altLang="en-US" dirty="0"/>
              <a:t>ペーパクラフト制作</a:t>
            </a:r>
          </a:p>
          <a:p>
            <a:pPr marL="514350" indent="-514350">
              <a:buFont typeface="+mj-lt"/>
              <a:buAutoNum type="arabicPeriod"/>
            </a:pPr>
            <a:r>
              <a:rPr lang="ja-JP" altLang="en-US" dirty="0" smtClean="0"/>
              <a:t>ディジタルペンを用いた筆記</a:t>
            </a:r>
            <a:endParaRPr lang="ja-JP" altLang="en-US" dirty="0"/>
          </a:p>
          <a:p>
            <a:pPr marL="514350" indent="-514350">
              <a:buFont typeface="+mj-lt"/>
              <a:buAutoNum type="arabicPeriod"/>
            </a:pPr>
            <a:r>
              <a:rPr lang="ja-JP" altLang="en-US" dirty="0" smtClean="0"/>
              <a:t>筆跡</a:t>
            </a:r>
            <a:r>
              <a:rPr lang="ja-JP" altLang="en-US" dirty="0"/>
              <a:t>データの</a:t>
            </a:r>
            <a:r>
              <a:rPr lang="ja-JP" altLang="en-US" dirty="0" smtClean="0"/>
              <a:t>電子化</a:t>
            </a:r>
            <a:endParaRPr lang="ja-JP" altLang="en-US" dirty="0"/>
          </a:p>
          <a:p>
            <a:pPr marL="514350" indent="-514350">
              <a:buFont typeface="+mj-lt"/>
              <a:buAutoNum type="arabicPeriod"/>
            </a:pPr>
            <a:r>
              <a:rPr lang="en-US" altLang="ja-JP" dirty="0"/>
              <a:t>UV</a:t>
            </a:r>
            <a:r>
              <a:rPr lang="ja-JP" altLang="en-US" dirty="0" smtClean="0"/>
              <a:t>マッピング</a:t>
            </a:r>
            <a:r>
              <a:rPr lang="ja-JP" altLang="en-US" dirty="0"/>
              <a:t>と</a:t>
            </a:r>
            <a:r>
              <a:rPr lang="ja-JP" altLang="en-US" dirty="0" smtClean="0"/>
              <a:t>筆跡ＣＧ</a:t>
            </a:r>
            <a:r>
              <a:rPr lang="ja-JP" altLang="en-US" dirty="0"/>
              <a:t>表示</a:t>
            </a:r>
            <a:endParaRPr kumimoji="1" lang="ja-JP" alt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5415417" y="5992297"/>
            <a:ext cx="3177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（提案）ペーパクラフトへの筆記</a:t>
            </a:r>
            <a:endParaRPr kumimoji="1" lang="ja-JP" altLang="en-US" dirty="0"/>
          </a:p>
        </p:txBody>
      </p:sp>
      <p:pic>
        <p:nvPicPr>
          <p:cNvPr id="1026" name="Picture 2" descr="DSCN024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5240" y="4182622"/>
            <a:ext cx="2314701" cy="180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77B24-6156-4109-9E7F-9A0910DF9CAF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4621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6367</TotalTime>
  <Words>924</Words>
  <Application>Microsoft Office PowerPoint</Application>
  <PresentationFormat>画面に合わせる (4:3)</PresentationFormat>
  <Paragraphs>181</Paragraphs>
  <Slides>17</Slides>
  <Notes>2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17</vt:i4>
      </vt:variant>
    </vt:vector>
  </HeadingPairs>
  <TitlesOfParts>
    <vt:vector size="18" baseType="lpstr">
      <vt:lpstr>Office テーマ</vt:lpstr>
      <vt:lpstr>ディジタルペンとペーパクラフト による3DCGへの筆記 </vt:lpstr>
      <vt:lpstr>目次</vt:lpstr>
      <vt:lpstr>ディジタルペン （紙面への筆記）</vt:lpstr>
      <vt:lpstr>筆記のしくみ</vt:lpstr>
      <vt:lpstr>（事例）ディジタルペンの応用</vt:lpstr>
      <vt:lpstr>（提案）三次元立体への筆記</vt:lpstr>
      <vt:lpstr>三次元立体筆記の応用</vt:lpstr>
      <vt:lpstr>術前シミュレーション（心臓の手術）</vt:lpstr>
      <vt:lpstr>筆記方法</vt:lpstr>
      <vt:lpstr>三次元立体の造形とポリゴン削減</vt:lpstr>
      <vt:lpstr>三次元立体のペーパクラフト用 展開図の作成</vt:lpstr>
      <vt:lpstr>（参考）ペーパクラフト用展開図の算出</vt:lpstr>
      <vt:lpstr>ペーパクラフト制作と筆記</vt:lpstr>
      <vt:lpstr>ＵＶマッピングと筆跡のＣＧ表示</vt:lpstr>
      <vt:lpstr>（実験）立体への筆記時間と誤入力</vt:lpstr>
      <vt:lpstr>（実験）カッティングマシンによる ペーパクラフト制作時間の短縮</vt:lpstr>
      <vt:lpstr>まとめ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ペーパクラフトとディジタルペンによる三次元立体への筆記検討 </dc:title>
  <dc:creator>hasegawa</dc:creator>
  <cp:lastModifiedBy>石橋卓也</cp:lastModifiedBy>
  <cp:revision>215</cp:revision>
  <dcterms:created xsi:type="dcterms:W3CDTF">2014-08-07T04:42:21Z</dcterms:created>
  <dcterms:modified xsi:type="dcterms:W3CDTF">2015-08-26T12:45:20Z</dcterms:modified>
</cp:coreProperties>
</file>